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/>
        </p:nvSpPr>
        <p:spPr>
          <a:xfrm>
            <a:off y="0" x="0"/>
            <a:ext cy="4964100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y="1911984" x="391160"/>
            <a:ext cy="561899" cx="8351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algn="ctr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trike="noStrike" u="none" b="0" cap="none" baseline="0" sz="3600" i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y="2643248" x="403761"/>
            <a:ext cy="456299" cx="834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indent="152400" mar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trike="noStrike" u="none" b="0" cap="none" baseline="0"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1" name="Shape 51"/>
          <p:cNvCxnSpPr/>
          <p:nvPr/>
        </p:nvCxnSpPr>
        <p:spPr>
          <a:xfrm>
            <a:off y="2550225" x="2258800"/>
            <a:ext cy="14400" cx="4621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2" name="Shape 52"/>
          <p:cNvSpPr/>
          <p:nvPr/>
        </p:nvSpPr>
        <p:spPr>
          <a:xfrm>
            <a:off y="4040396" x="0"/>
            <a:ext cy="1058821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/>
        </p:nvSpPr>
        <p:spPr>
          <a:xfrm>
            <a:off y="0" x="0"/>
            <a:ext cy="1249799" cx="9144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301687" x="0"/>
            <a:ext cy="1058821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56" name="Shape 56"/>
          <p:cNvCxnSpPr/>
          <p:nvPr/>
        </p:nvCxnSpPr>
        <p:spPr>
          <a:xfrm rot="10800000" flipH="1">
            <a:off y="1045040" x="2258963"/>
            <a:ext cy="93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/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0" x="0"/>
            <a:ext cy="6278399" cx="4456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1" name="Shape 61"/>
          <p:cNvSpPr/>
          <p:nvPr/>
        </p:nvSpPr>
        <p:spPr>
          <a:xfrm flipH="1">
            <a:off y="5013041" x="3434"/>
            <a:ext cy="137434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62" name="Shape 62"/>
          <p:cNvCxnSpPr/>
          <p:nvPr/>
        </p:nvCxnSpPr>
        <p:spPr>
          <a:xfrm>
            <a:off y="992104" x="409699"/>
            <a:ext cy="0" cx="36600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840199" cx="355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17761" x="457200"/>
            <a:ext cy="1143000" cx="355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600200" x="5021123"/>
            <a:ext cy="4840199" cx="355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0" x="0"/>
            <a:ext cy="1249799" cx="9144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8" name="Shape 68"/>
          <p:cNvSpPr/>
          <p:nvPr/>
        </p:nvSpPr>
        <p:spPr>
          <a:xfrm>
            <a:off y="301687" x="0"/>
            <a:ext cy="1058821" cx="9143999"/>
          </a:xfrm>
          <a:custGeom>
            <a:pathLst>
              <a:path w="9144000" extrusionOk="0" h="1440573">
                <a:moveTo>
                  <a:pt y="1" x="8881"/>
                </a:moveTo>
                <a:lnTo>
                  <a:pt y="44075" x="9126239"/>
                </a:lnTo>
                <a:lnTo>
                  <a:pt y="1303180" x="9144000"/>
                </a:lnTo>
                <a:lnTo>
                  <a:pt y="1440573" x="8922142"/>
                </a:lnTo>
                <a:lnTo>
                  <a:pt y="1291790" x="8672386"/>
                </a:lnTo>
                <a:lnTo>
                  <a:pt y="1414005" x="8449199"/>
                </a:lnTo>
                <a:lnTo>
                  <a:pt y="1302417" x="8210071"/>
                </a:lnTo>
                <a:lnTo>
                  <a:pt y="1408691" x="7976257"/>
                </a:lnTo>
                <a:lnTo>
                  <a:pt y="1286476" x="7737129"/>
                </a:lnTo>
                <a:lnTo>
                  <a:pt y="1414005" x="7503314"/>
                </a:lnTo>
                <a:lnTo>
                  <a:pt y="1291790" x="7269500"/>
                </a:lnTo>
                <a:lnTo>
                  <a:pt y="1414005" x="7030372"/>
                </a:lnTo>
                <a:lnTo>
                  <a:pt y="1281162" x="6796557"/>
                </a:lnTo>
                <a:lnTo>
                  <a:pt y="1414005" x="6568057"/>
                </a:lnTo>
                <a:lnTo>
                  <a:pt y="1281163" x="6334243"/>
                </a:lnTo>
                <a:lnTo>
                  <a:pt y="1419319" x="6100428"/>
                </a:lnTo>
                <a:lnTo>
                  <a:pt y="1281163" x="5866614"/>
                </a:lnTo>
                <a:lnTo>
                  <a:pt y="1424632" x="5632800"/>
                </a:lnTo>
                <a:lnTo>
                  <a:pt y="1286476" x="5388357"/>
                </a:lnTo>
                <a:lnTo>
                  <a:pt y="1424632" x="5154543"/>
                </a:lnTo>
                <a:lnTo>
                  <a:pt y="1297104" x="4920729"/>
                </a:lnTo>
                <a:lnTo>
                  <a:pt y="1429946" x="4686914"/>
                </a:lnTo>
                <a:lnTo>
                  <a:pt y="1291790" x="4447786"/>
                </a:lnTo>
                <a:lnTo>
                  <a:pt y="1435260" x="4219286"/>
                </a:lnTo>
                <a:lnTo>
                  <a:pt y="1281163" x="3980157"/>
                </a:lnTo>
                <a:lnTo>
                  <a:pt y="1429946" x="3746343"/>
                </a:lnTo>
                <a:lnTo>
                  <a:pt y="1291790" x="3512529"/>
                </a:lnTo>
                <a:lnTo>
                  <a:pt y="1429946" x="3284028"/>
                </a:lnTo>
                <a:lnTo>
                  <a:pt y="1297104" x="3044900"/>
                </a:lnTo>
                <a:lnTo>
                  <a:pt y="1429946" x="2805772"/>
                </a:lnTo>
                <a:lnTo>
                  <a:pt y="1297104" x="2571958"/>
                </a:lnTo>
                <a:lnTo>
                  <a:pt y="1429946" x="2343457"/>
                </a:lnTo>
                <a:lnTo>
                  <a:pt y="1291790" x="2104329"/>
                </a:lnTo>
                <a:lnTo>
                  <a:pt y="1435260" x="1865201"/>
                </a:lnTo>
                <a:lnTo>
                  <a:pt y="1281163" x="1631386"/>
                </a:lnTo>
                <a:lnTo>
                  <a:pt y="1435260" x="1402886"/>
                </a:lnTo>
                <a:lnTo>
                  <a:pt y="1291790" x="1163758"/>
                </a:lnTo>
                <a:lnTo>
                  <a:pt y="1435260" x="935257"/>
                </a:lnTo>
                <a:lnTo>
                  <a:pt y="1291790" x="696129"/>
                </a:lnTo>
                <a:lnTo>
                  <a:pt y="1429946" x="457001"/>
                </a:lnTo>
                <a:lnTo>
                  <a:pt y="1291790" x="217872"/>
                </a:lnTo>
                <a:lnTo>
                  <a:pt y="1435260" x="0"/>
                </a:lnTo>
                <a:cubicBezTo>
                  <a:pt y="956840" x="2960"/>
                  <a:pt y="478421" x="5921"/>
                  <a:pt y="1" x="888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69" name="Shape 69"/>
          <p:cNvCxnSpPr/>
          <p:nvPr/>
        </p:nvCxnSpPr>
        <p:spPr>
          <a:xfrm rot="10800000" flipH="1">
            <a:off y="1045040" x="2258963"/>
            <a:ext cy="9300" cx="4602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0" name="Shape 70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/>
        </p:nvSpPr>
        <p:spPr>
          <a:xfrm rot="10800000">
            <a:off y="5483652" x="-5937"/>
            <a:ext cy="1374347" cx="4453249"/>
          </a:xfrm>
          <a:custGeom>
            <a:pathLst>
              <a:path w="4453250" extrusionOk="0" h="1869860">
                <a:moveTo>
                  <a:pt y="1726390" x="4447791"/>
                </a:moveTo>
                <a:lnTo>
                  <a:pt y="1869860" x="4219291"/>
                </a:lnTo>
                <a:lnTo>
                  <a:pt y="1715763" x="3980162"/>
                </a:lnTo>
                <a:lnTo>
                  <a:pt y="1864546" x="3746348"/>
                </a:lnTo>
                <a:lnTo>
                  <a:pt y="1726390" x="3512534"/>
                </a:lnTo>
                <a:lnTo>
                  <a:pt y="1864546" x="3284033"/>
                </a:lnTo>
                <a:lnTo>
                  <a:pt y="1731704" x="3044905"/>
                </a:lnTo>
                <a:lnTo>
                  <a:pt y="1864546" x="2805777"/>
                </a:lnTo>
                <a:lnTo>
                  <a:pt y="1731704" x="2571963"/>
                </a:lnTo>
                <a:lnTo>
                  <a:pt y="1864546" x="2343462"/>
                </a:lnTo>
                <a:lnTo>
                  <a:pt y="1726390" x="2104334"/>
                </a:lnTo>
                <a:lnTo>
                  <a:pt y="1869860" x="1865206"/>
                </a:lnTo>
                <a:lnTo>
                  <a:pt y="1715763" x="1631391"/>
                </a:lnTo>
                <a:lnTo>
                  <a:pt y="1869860" x="1402891"/>
                </a:lnTo>
                <a:lnTo>
                  <a:pt y="1726390" x="1163763"/>
                </a:lnTo>
                <a:lnTo>
                  <a:pt y="1869860" x="935262"/>
                </a:lnTo>
                <a:lnTo>
                  <a:pt y="1726390" x="696134"/>
                </a:lnTo>
                <a:lnTo>
                  <a:pt y="1864546" x="457006"/>
                </a:lnTo>
                <a:lnTo>
                  <a:pt y="1726390" x="217877"/>
                </a:lnTo>
                <a:lnTo>
                  <a:pt y="1869860" x="5"/>
                </a:lnTo>
                <a:cubicBezTo>
                  <a:pt y="1246574" x="3"/>
                  <a:pt y="623287" x="2"/>
                  <a:pt y="1" x="0"/>
                </a:cubicBezTo>
                <a:lnTo>
                  <a:pt y="0" x="445325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73" name="Shape 73"/>
          <p:cNvCxnSpPr/>
          <p:nvPr/>
        </p:nvCxnSpPr>
        <p:spPr>
          <a:xfrm>
            <a:off y="5879569" x="388492"/>
            <a:ext cy="4799" cx="37085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>
            <p:ph idx="1" type="body"/>
          </p:nvPr>
        </p:nvSpPr>
        <p:spPr>
          <a:xfrm>
            <a:off y="5991680" x="388492"/>
            <a:ext cy="516899" cx="3644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 indent="88900" mar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8278" x="0"/>
            <a:ext cy="6849600" cx="9144067"/>
            <a:chOff y="14677" x="0"/>
            <a:chExt cy="6849600" cx="9144067"/>
          </a:xfrm>
        </p:grpSpPr>
        <p:sp>
          <p:nvSpPr>
            <p:cNvPr id="6" name="Shape 6"/>
            <p:cNvSpPr/>
            <p:nvPr/>
          </p:nvSpPr>
          <p:spPr>
            <a:xfrm>
              <a:off y="14677" x="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7" name="Shape 7"/>
            <p:cNvSpPr/>
            <p:nvPr/>
          </p:nvSpPr>
          <p:spPr>
            <a:xfrm>
              <a:off y="14677" x="23483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8" name="Shape 8"/>
            <p:cNvSpPr/>
            <p:nvPr/>
          </p:nvSpPr>
          <p:spPr>
            <a:xfrm>
              <a:off y="14677" x="46967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9" name="Shape 9"/>
            <p:cNvSpPr/>
            <p:nvPr/>
          </p:nvSpPr>
          <p:spPr>
            <a:xfrm>
              <a:off y="14677" x="70451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0" name="Shape 10"/>
            <p:cNvSpPr/>
            <p:nvPr/>
          </p:nvSpPr>
          <p:spPr>
            <a:xfrm>
              <a:off y="14677" x="93935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14677" x="117419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2" name="Shape 12"/>
            <p:cNvSpPr/>
            <p:nvPr/>
          </p:nvSpPr>
          <p:spPr>
            <a:xfrm>
              <a:off y="14677" x="140903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14677" x="164387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14677" x="187871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14677" x="211355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14677" x="234839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14677" x="2583228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14677" x="28180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14677" x="305290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0" name="Shape 20"/>
            <p:cNvSpPr/>
            <p:nvPr/>
          </p:nvSpPr>
          <p:spPr>
            <a:xfrm>
              <a:off y="14677" x="328774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14677" x="352258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2" name="Shape 22"/>
            <p:cNvSpPr/>
            <p:nvPr/>
          </p:nvSpPr>
          <p:spPr>
            <a:xfrm>
              <a:off y="14677" x="375742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3" name="Shape 23"/>
            <p:cNvSpPr/>
            <p:nvPr/>
          </p:nvSpPr>
          <p:spPr>
            <a:xfrm>
              <a:off y="14677" x="399226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14677" x="422710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5" name="Shape 25"/>
            <p:cNvSpPr/>
            <p:nvPr/>
          </p:nvSpPr>
          <p:spPr>
            <a:xfrm>
              <a:off y="14677" x="446194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6" name="Shape 26"/>
            <p:cNvSpPr/>
            <p:nvPr/>
          </p:nvSpPr>
          <p:spPr>
            <a:xfrm>
              <a:off y="14677" x="469678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7" name="Shape 27"/>
            <p:cNvSpPr/>
            <p:nvPr/>
          </p:nvSpPr>
          <p:spPr>
            <a:xfrm>
              <a:off y="14677" x="493161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8" name="Shape 28"/>
            <p:cNvSpPr/>
            <p:nvPr/>
          </p:nvSpPr>
          <p:spPr>
            <a:xfrm>
              <a:off y="14677" x="516645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9" name="Shape 29"/>
            <p:cNvSpPr/>
            <p:nvPr/>
          </p:nvSpPr>
          <p:spPr>
            <a:xfrm>
              <a:off y="14677" x="540129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>
              <a:off y="14677" x="563613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1" name="Shape 31"/>
            <p:cNvSpPr/>
            <p:nvPr/>
          </p:nvSpPr>
          <p:spPr>
            <a:xfrm>
              <a:off y="14677" x="587097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14677" x="610581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14677" x="634065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14677" x="657549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14677" x="6810331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>
              <a:off y="14677" x="7045170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14677" x="7280009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>
              <a:off y="14677" x="751484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14677" x="7749686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14677" x="7984525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1" name="Shape 41"/>
            <p:cNvSpPr/>
            <p:nvPr/>
          </p:nvSpPr>
          <p:spPr>
            <a:xfrm>
              <a:off y="14677" x="8219364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2" name="Shape 42"/>
            <p:cNvSpPr/>
            <p:nvPr/>
          </p:nvSpPr>
          <p:spPr>
            <a:xfrm>
              <a:off y="14677" x="8454203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3" name="Shape 43"/>
            <p:cNvSpPr/>
            <p:nvPr/>
          </p:nvSpPr>
          <p:spPr>
            <a:xfrm>
              <a:off y="14677" x="8689042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14677" x="8923867"/>
              <a:ext cy="6849600" cx="220199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2794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44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4"/><Relationship Target="../media/image11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jpg" Type="http://schemas.openxmlformats.org/officeDocument/2006/relationships/image" Id="rId4"/><Relationship Target="../media/image1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1911984" x="391160"/>
            <a:ext cy="561899" cx="8351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Trip to Puerto Rico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2643248" x="403761"/>
            <a:ext cy="456299" cx="834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By: Xia,Naomi, &amp;&amp; Zertron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El Yunque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greatest natural attraction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$5 fee</a:t>
            </a:r>
          </a:p>
          <a:p>
            <a:pPr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Hiking and zip lining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4 Monday</a:t>
            </a:r>
          </a:p>
        </p:txBody>
      </p:sp>
      <p:sp>
        <p:nvSpPr>
          <p:cNvPr id="145" name="Shape 145"/>
          <p:cNvSpPr/>
          <p:nvPr/>
        </p:nvSpPr>
        <p:spPr>
          <a:xfrm>
            <a:off y="3365775" x="145900"/>
            <a:ext cy="3043133" cx="49151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/>
          <p:nvPr/>
        </p:nvSpPr>
        <p:spPr>
          <a:xfrm>
            <a:off y="2691615" x="4141093"/>
            <a:ext cy="3748784" cx="500290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2C2C2C"/>
                </a:solidFill>
              </a:rPr>
              <a:t>El Viejo San Juan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2C2C2C"/>
                </a:solidFill>
              </a:rPr>
              <a:t>Historic Walking Areas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2C2C2C"/>
                </a:solidFill>
              </a:rPr>
              <a:t>Shopping, Walking, Nightlife, Dancing, Dining</a:t>
            </a:r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5 Tuesday</a:t>
            </a:r>
          </a:p>
        </p:txBody>
      </p:sp>
      <p:sp>
        <p:nvSpPr>
          <p:cNvPr id="153" name="Shape 153"/>
          <p:cNvSpPr/>
          <p:nvPr/>
        </p:nvSpPr>
        <p:spPr>
          <a:xfrm>
            <a:off y="2765575" x="1426564"/>
            <a:ext cy="3921665" cx="588403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/>
              <a:t>Plaza Las Américas</a:t>
            </a:r>
          </a:p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/>
              <a:t>Shopping</a:t>
            </a:r>
          </a:p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/>
              <a:t>Rest</a:t>
            </a:r>
          </a:p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/>
              <a:t>Pack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0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6 Wednesday</a:t>
            </a:r>
          </a:p>
        </p:txBody>
      </p:sp>
      <p:sp>
        <p:nvSpPr>
          <p:cNvPr id="160" name="Shape 160"/>
          <p:cNvSpPr/>
          <p:nvPr/>
        </p:nvSpPr>
        <p:spPr>
          <a:xfrm>
            <a:off y="2238115" x="2578687"/>
            <a:ext cy="3944209" cx="563798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Rest and pack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Depart at 12:45 pm in San Juan </a:t>
            </a:r>
            <a:r>
              <a:rPr sz="2400" lang="en">
                <a:solidFill>
                  <a:srgbClr val="000000"/>
                </a:solidFill>
              </a:rPr>
              <a:t>Luis Muñoz Marín International Airport</a:t>
            </a:r>
            <a:r>
              <a:rPr sz="2400" lang="en"/>
              <a:t>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4:46 pm stop in Washington, DC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Depart at 5:25 pm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Arrive at 8:08 pm in San Francisco </a:t>
            </a:r>
          </a:p>
        </p:txBody>
      </p:sp>
      <p:sp>
        <p:nvSpPr>
          <p:cNvPr id="166" name="Shape 166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7 Thursday</a:t>
            </a:r>
          </a:p>
        </p:txBody>
      </p:sp>
      <p:sp>
        <p:nvSpPr>
          <p:cNvPr id="167" name="Shape 167"/>
          <p:cNvSpPr/>
          <p:nvPr/>
        </p:nvSpPr>
        <p:spPr>
          <a:xfrm>
            <a:off y="3791267" x="3306882"/>
            <a:ext cy="2903906" cx="557266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We each started with $1,500 each</a:t>
            </a:r>
          </a:p>
          <a:p>
            <a:pPr rtl="0" lvl="0">
              <a:buNone/>
            </a:pPr>
            <a:r>
              <a:rPr sz="2400" lang="en"/>
              <a:t>Total:$4500</a:t>
            </a:r>
          </a:p>
          <a:p>
            <a:pPr rtl="0" lvl="0">
              <a:buNone/>
            </a:pPr>
            <a:r>
              <a:rPr sz="2400" lang="en"/>
              <a:t>Total Airline tickets: $1,069.20</a:t>
            </a:r>
          </a:p>
          <a:p>
            <a:pPr rtl="0" lvl="0">
              <a:buNone/>
            </a:pPr>
            <a:r>
              <a:rPr sz="2400" lang="en"/>
              <a:t>Total food: $700 </a:t>
            </a:r>
          </a:p>
          <a:p>
            <a:pPr rtl="0" lvl="0">
              <a:buNone/>
            </a:pPr>
            <a:r>
              <a:rPr sz="2400" lang="en"/>
              <a:t>Total activities: $300</a:t>
            </a:r>
          </a:p>
          <a:p>
            <a:pPr rtl="0" lvl="0">
              <a:buNone/>
            </a:pPr>
            <a:r>
              <a:rPr sz="2400" lang="en"/>
              <a:t>Car rental + gas: $730</a:t>
            </a:r>
          </a:p>
          <a:p>
            <a:pPr rtl="0" lvl="0">
              <a:buNone/>
            </a:pPr>
            <a:r>
              <a:rPr sz="2400" lang="en"/>
              <a:t>Housing: $750</a:t>
            </a:r>
          </a:p>
          <a:p>
            <a:pPr rtl="0" lvl="0">
              <a:buNone/>
            </a:pPr>
            <a:r>
              <a:rPr sz="2400" lang="en"/>
              <a:t>Total money left: $950.80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73" name="Shape 173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Funds</a:t>
            </a:r>
          </a:p>
        </p:txBody>
      </p:sp>
      <p:sp>
        <p:nvSpPr>
          <p:cNvPr id="174" name="Shape 174"/>
          <p:cNvSpPr/>
          <p:nvPr/>
        </p:nvSpPr>
        <p:spPr>
          <a:xfrm>
            <a:off y="2843810" x="4010537"/>
            <a:ext cy="3880139" cx="50132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Date March 7-March 14, 2013</a:t>
            </a:r>
          </a:p>
          <a:p>
            <a:pPr rtl="0" lvl="0" indent="-3556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United Airline; $357 each; Total 1,069.20</a:t>
            </a:r>
          </a:p>
          <a:p>
            <a:pPr rtl="0" lvl="0" indent="-3556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Depart 11:10 am in San Francisco, CA</a:t>
            </a:r>
          </a:p>
          <a:p>
            <a:pPr rtl="0" lvl="0" indent="-3556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7:40 pm stop in Newark, NJ depart 8:15 pm</a:t>
            </a:r>
          </a:p>
          <a:p>
            <a:pPr rtl="0" lvl="0" indent="-3556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Arrive at 1:11am on Friday in San Juan, PR </a:t>
            </a:r>
          </a:p>
          <a:p>
            <a:r>
              <a:t/>
            </a:r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Flight</a:t>
            </a:r>
          </a:p>
        </p:txBody>
      </p:sp>
      <p:sp>
        <p:nvSpPr>
          <p:cNvPr id="85" name="Shape 85"/>
          <p:cNvSpPr/>
          <p:nvPr/>
        </p:nvSpPr>
        <p:spPr>
          <a:xfrm>
            <a:off y="152271" x="5863797"/>
            <a:ext cy="2855389" cx="317560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6" name="Shape 86"/>
          <p:cNvSpPr/>
          <p:nvPr/>
        </p:nvSpPr>
        <p:spPr>
          <a:xfrm>
            <a:off y="3240771" x="2161855"/>
            <a:ext cy="3429607" cx="698214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We can stay minimum 5 nights.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It is close to a restaurant called La Mallorca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Near a beach called Condado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$750 for 5 nights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Historic Apartment</a:t>
            </a:r>
          </a:p>
        </p:txBody>
      </p:sp>
      <p:sp>
        <p:nvSpPr>
          <p:cNvPr id="93" name="Shape 93"/>
          <p:cNvSpPr/>
          <p:nvPr/>
        </p:nvSpPr>
        <p:spPr>
          <a:xfrm>
            <a:off y="3125004" x="357447"/>
            <a:ext cy="2960845" cx="395107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4" name="Shape 94"/>
          <p:cNvSpPr/>
          <p:nvPr/>
        </p:nvSpPr>
        <p:spPr>
          <a:xfrm>
            <a:off y="2995300" x="4703325"/>
            <a:ext cy="3252696" cx="43426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1265250" x="386675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$50-100 each person for food everyday 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Rosalia International Cuisine &amp; Tapas (</a:t>
            </a:r>
            <a:r>
              <a:rPr sz="2400" lang="en">
                <a:solidFill>
                  <a:srgbClr val="2C2C2C"/>
                </a:solidFill>
              </a:rPr>
              <a:t>$15 - $33) Breakfast/Brunch, Reservations, Late Night, Private Dining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La Mallorquina </a:t>
            </a:r>
          </a:p>
          <a:p>
            <a:r>
              <a:t/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Restaurant </a:t>
            </a:r>
          </a:p>
        </p:txBody>
      </p:sp>
      <p:sp>
        <p:nvSpPr>
          <p:cNvPr id="101" name="Shape 101"/>
          <p:cNvSpPr/>
          <p:nvPr/>
        </p:nvSpPr>
        <p:spPr>
          <a:xfrm>
            <a:off y="3124825" x="5663387"/>
            <a:ext cy="3557865" cx="264613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2" name="Shape 102"/>
          <p:cNvSpPr/>
          <p:nvPr/>
        </p:nvSpPr>
        <p:spPr>
          <a:xfrm>
            <a:off y="3446731" x="72945"/>
            <a:ext cy="3118319" cx="55904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Restaurant </a:t>
            </a:r>
          </a:p>
        </p:txBody>
      </p:sp>
      <p:sp>
        <p:nvSpPr>
          <p:cNvPr id="108" name="Shape 108"/>
          <p:cNvSpPr/>
          <p:nvPr/>
        </p:nvSpPr>
        <p:spPr>
          <a:xfrm>
            <a:off y="1367925" x="370812"/>
            <a:ext cy="4405643" cx="590477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/>
          <p:nvPr/>
        </p:nvSpPr>
        <p:spPr>
          <a:xfrm>
            <a:off y="3097532" x="3429872"/>
            <a:ext cy="3760467" cx="571412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~$430</a:t>
            </a:r>
          </a:p>
          <a:p>
            <a:pPr rtl="0" lvl="0">
              <a:buNone/>
            </a:pPr>
            <a:r>
              <a:rPr lang="en"/>
              <a:t>~$300gas</a:t>
            </a:r>
          </a:p>
          <a:p>
            <a:pPr>
              <a:buNone/>
            </a:pPr>
            <a:r>
              <a:rPr lang="en"/>
              <a:t>~730T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Car rental</a:t>
            </a:r>
          </a:p>
        </p:txBody>
      </p:sp>
      <p:sp>
        <p:nvSpPr>
          <p:cNvPr id="116" name="Shape 116"/>
          <p:cNvSpPr/>
          <p:nvPr/>
        </p:nvSpPr>
        <p:spPr>
          <a:xfrm>
            <a:off y="1698349" x="1552055"/>
            <a:ext cy="4732062" cx="705190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buClr>
                <a:srgbClr val="000000"/>
              </a:buClr>
              <a:buSzPct val="91666"/>
              <a:buFont typeface="Arial"/>
              <a:buChar char="•"/>
            </a:pPr>
            <a:r>
              <a:rPr lang="en"/>
              <a:t>Condado Beach</a:t>
            </a:r>
          </a:p>
          <a:p>
            <a:pPr rtl="0" lvl="0" indent="-298450" marL="457200">
              <a:buClr>
                <a:srgbClr val="000000"/>
              </a:buClr>
              <a:buSzPct val="91666"/>
              <a:buFont typeface="Arial"/>
              <a:buChar char="•"/>
            </a:pPr>
            <a:r>
              <a:rPr lang="en"/>
              <a:t>Walk around to see what around our apartment </a:t>
            </a:r>
          </a:p>
          <a:p>
            <a:r>
              <a:t/>
            </a: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1 Friday</a:t>
            </a:r>
          </a:p>
        </p:txBody>
      </p:sp>
      <p:sp>
        <p:nvSpPr>
          <p:cNvPr id="123" name="Shape 123"/>
          <p:cNvSpPr/>
          <p:nvPr/>
        </p:nvSpPr>
        <p:spPr>
          <a:xfrm>
            <a:off y="2419298" x="2646815"/>
            <a:ext cy="4021101" cx="603998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rgbClr val="000000"/>
              </a:buClr>
              <a:buSzPct val="138888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Museo de San Juan </a:t>
            </a:r>
          </a:p>
          <a:p>
            <a:pPr rtl="0" lvl="0" indent="-355600" marL="457200">
              <a:buClr>
                <a:srgbClr val="000000"/>
              </a:buClr>
              <a:buSzPct val="138888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Museum of Art and History of San Juan</a:t>
            </a:r>
          </a:p>
          <a:p>
            <a:pPr rtl="0" lvl="0" indent="-355600" marL="457200">
              <a:buClr>
                <a:srgbClr val="000000"/>
              </a:buClr>
              <a:buSzPct val="138888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</a:rPr>
              <a:t>Free Admission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2 Saturday</a:t>
            </a:r>
          </a:p>
        </p:txBody>
      </p:sp>
      <p:sp>
        <p:nvSpPr>
          <p:cNvPr id="130" name="Shape 130"/>
          <p:cNvSpPr/>
          <p:nvPr/>
        </p:nvSpPr>
        <p:spPr>
          <a:xfrm>
            <a:off y="2472318" x="3595969"/>
            <a:ext cy="3899181" cx="519743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Culebra Aquafari</a:t>
            </a:r>
          </a:p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Scuba Diving and Kayaking</a:t>
            </a:r>
          </a:p>
          <a:p>
            <a:pPr rtl="0" lvl="0" indent="-355600" marL="457200">
              <a:buClr>
                <a:schemeClr val="dk1"/>
              </a:buClr>
              <a:buSzPct val="138888"/>
              <a:buFont typeface="Arial"/>
              <a:buChar char="•"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$69</a:t>
            </a:r>
          </a:p>
          <a:p>
            <a:r>
              <a:t/>
            </a: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y="17761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Day 3 Sunday </a:t>
            </a:r>
          </a:p>
        </p:txBody>
      </p:sp>
      <p:sp>
        <p:nvSpPr>
          <p:cNvPr id="137" name="Shape 137"/>
          <p:cNvSpPr/>
          <p:nvPr/>
        </p:nvSpPr>
        <p:spPr>
          <a:xfrm>
            <a:off y="2058037" x="5348175"/>
            <a:ext cy="3762375" cx="2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8" name="Shape 138"/>
          <p:cNvSpPr/>
          <p:nvPr/>
        </p:nvSpPr>
        <p:spPr>
          <a:xfrm>
            <a:off y="3266905" x="810625"/>
            <a:ext cy="2553506" cx="34046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