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diego-rivera.org/article6-diego-rivera-influences.html" Type="http://schemas.openxmlformats.org/officeDocument/2006/relationships/hyperlink" TargetMode="External" Id="rId10"/><Relationship Target="http://www.gardenofpraise.com/art24.htm" Type="http://schemas.openxmlformats.org/officeDocument/2006/relationships/hyperlink" TargetMode="External" Id="rId4"/><Relationship Target="http://literatureartmusiclife.blogspot.com/2009/06/diego-riveras-cubist-period.html" Type="http://schemas.openxmlformats.org/officeDocument/2006/relationships/hyperlink" TargetMode="External" Id="rId11"/><Relationship Target="http://en.wikipedia.org/wiki/Diego_Rivera#Career_in_Mexico" Type="http://schemas.openxmlformats.org/officeDocument/2006/relationships/hyperlink" TargetMode="External" Id="rId3"/><Relationship Target="http://literatureartmusiclife.blogspot.com/2009/06/diego-riveras-cubist-period.html" Type="http://schemas.openxmlformats.org/officeDocument/2006/relationships/hyperlink" TargetMode="External" Id="rId9"/><Relationship Target="http://www.wfu.edu/history/StudentWork/fysprojects/kmason/DgoRiv.htm" Type="http://schemas.openxmlformats.org/officeDocument/2006/relationships/hyperlink" TargetMode="External" Id="rId6"/><Relationship Target="http://www.wfu.edu/history/StudentWork/fysprojects/kmason/Xroads.htm" Type="http://schemas.openxmlformats.org/officeDocument/2006/relationships/hyperlink" TargetMode="External" Id="rId5"/><Relationship Target="http://myhero.com/go/hero.asp?hero=DiegoRivera" Type="http://schemas.openxmlformats.org/officeDocument/2006/relationships/hyperlink" TargetMode="External" Id="rId8"/><Relationship Target="http://www.biography.com/people/diego-rivera-9459446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805176" x="129400"/>
            <a:ext cy="2319300" cx="6608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Diego </a:t>
            </a:r>
          </a:p>
          <a:p>
            <a:pPr rtl="0" lvl="0">
              <a:buNone/>
            </a:pPr>
            <a:r>
              <a:rPr lang="en"/>
              <a:t>Rivera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By: Xia Her, Naomi Jones, Zertron Vang</a:t>
            </a:r>
          </a:p>
        </p:txBody>
      </p:sp>
      <p:sp>
        <p:nvSpPr>
          <p:cNvPr id="30" name="Shape 30"/>
          <p:cNvSpPr/>
          <p:nvPr/>
        </p:nvSpPr>
        <p:spPr>
          <a:xfrm>
            <a:off y="85139" x="5151830"/>
            <a:ext cy="4039336" cx="330636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Resources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sz="1200" lang="en">
                <a:solidFill>
                  <a:schemeClr val="hlink"/>
                </a:solidFill>
                <a:hlinkClick r:id="rId3"/>
              </a:rPr>
              <a:t>http://en.wikipedia.org/wiki/Diego_Rivera#Career_in_Mexico</a:t>
            </a:r>
          </a:p>
          <a:p>
            <a:pPr rtl="0" lvl="0">
              <a:buNone/>
            </a:pPr>
            <a:r>
              <a:rPr u="sng" sz="1200" lang="en">
                <a:solidFill>
                  <a:schemeClr val="hlink"/>
                </a:solidFill>
                <a:hlinkClick r:id="rId4"/>
              </a:rPr>
              <a:t>http://www.gardenofpraise.com/art24.htm</a:t>
            </a:r>
          </a:p>
          <a:p>
            <a:pPr rtl="0" lvl="0">
              <a:buNone/>
            </a:pPr>
            <a:r>
              <a:rPr u="sng" sz="1200" lang="en">
                <a:solidFill>
                  <a:schemeClr val="hlink"/>
                </a:solidFill>
                <a:hlinkClick r:id="rId5"/>
              </a:rPr>
              <a:t>http://www.wfu.edu/history/StudentWork/fysprojects/kmason/Xroads.htm</a:t>
            </a:r>
          </a:p>
          <a:p>
            <a:pPr rtl="0" lvl="0">
              <a:buNone/>
            </a:pPr>
            <a:r>
              <a:rPr u="sng" sz="1200" lang="en">
                <a:solidFill>
                  <a:schemeClr val="hlink"/>
                </a:solidFill>
                <a:hlinkClick r:id="rId6"/>
              </a:rPr>
              <a:t>http://www.wfu.edu/history/StudentWork/fysprojects/kmason/DgoRiv.htm</a:t>
            </a:r>
          </a:p>
          <a:p>
            <a:pPr rtl="0" lvl="0">
              <a:buNone/>
            </a:pPr>
            <a:r>
              <a:rPr u="sng" sz="1200" lang="en">
                <a:solidFill>
                  <a:schemeClr val="hlink"/>
                </a:solidFill>
                <a:hlinkClick r:id="rId7"/>
              </a:rPr>
              <a:t>http://www.biography.com/people/diego-rivera-9459446</a:t>
            </a:r>
          </a:p>
          <a:p>
            <a:pPr rtl="0" lvl="0">
              <a:buNone/>
            </a:pPr>
            <a:r>
              <a:rPr u="sng" sz="1200" lang="en">
                <a:solidFill>
                  <a:schemeClr val="hlink"/>
                </a:solidFill>
                <a:hlinkClick r:id="rId8"/>
              </a:rPr>
              <a:t>http://myhero.com/go/hero.asp?hero=DiegoRivera</a:t>
            </a:r>
          </a:p>
          <a:p>
            <a:pPr rtl="0" lvl="0">
              <a:buNone/>
            </a:pPr>
            <a:r>
              <a:rPr u="sng" sz="1100" lang="en">
                <a:solidFill>
                  <a:schemeClr val="hlink"/>
                </a:solidFill>
                <a:hlinkClick r:id="rId9"/>
              </a:rPr>
              <a:t>http://literatureartmusiclife.blogspot.com/2009/06/diego-riveras-cubist-period.htm</a:t>
            </a:r>
          </a:p>
          <a:p>
            <a:pPr>
              <a:buNone/>
            </a:pPr>
            <a:r>
              <a:rPr u="sng" sz="1100" lang="en">
                <a:solidFill>
                  <a:schemeClr val="hlink"/>
                </a:solidFill>
                <a:hlinkClick r:id="rId10"/>
              </a:rPr>
              <a:t>http://www.diego-rivera.org/article6-diego-rivera-influences.html</a:t>
            </a:r>
            <a:r>
              <a:rPr u="sng" sz="1100" lang="en">
                <a:solidFill>
                  <a:schemeClr val="hlink"/>
                </a:solidFill>
                <a:hlinkClick r:id="rId11"/>
              </a:rPr>
              <a:t>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About Diego Rivera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884907" x="172525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Born on December 8, 1886 in Guanajuato, Mexico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Died on November 24, 1957 in Mexico City, Mexico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Prominent Mexican painter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Studied at San Carlos Academy of Fine Arts 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His works was held at the Museum of Modern Art in New York City.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One of the leading artists in the 20th century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He started drawing/painting at 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Family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y="1796836" x="0"/>
            <a:ext cy="4228199" cx="8810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His parents are Diego Rivera and Maria Barrientos de Rivera</a:t>
            </a:r>
          </a:p>
          <a:p>
            <a:pPr rtl="0" lvl="0" indent="-419100" marL="4572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His dad is a teacher, newspaper editorial, and health inspector and his mom is a doctor</a:t>
            </a:r>
          </a:p>
          <a:p>
            <a:pPr rtl="0" lvl="0" indent="-419100" marL="4572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Twin brother Carlos died when he was 1 1/2 his dad died when he was 2</a:t>
            </a:r>
          </a:p>
          <a:p>
            <a:pPr rtl="0" lvl="0" indent="-419100" marL="4572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Had 3 wives; he married and remarried Frida Kahlo who was also a painter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Inspiration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000000"/>
                </a:solidFill>
              </a:rPr>
              <a:t>The political ideals of Mexican Revolution and Russian Revolution</a:t>
            </a:r>
          </a:p>
          <a:p>
            <a:pPr rtl="0" lvl="0" indent="-4064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000000"/>
                </a:solidFill>
              </a:rPr>
              <a:t>Influenced by impressionist painter, mostly Pierre-Auguste Renoir</a:t>
            </a:r>
          </a:p>
          <a:p>
            <a:pPr rtl="0" lvl="0" indent="-4064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000000"/>
                </a:solidFill>
              </a:rPr>
              <a:t>His </a:t>
            </a:r>
            <a:r>
              <a:rPr sz="2800" lang="en">
                <a:solidFill>
                  <a:srgbClr val="000000"/>
                </a:solidFill>
              </a:rPr>
              <a:t> Indian nanny Antonia, was an inspiration for many of his paintings and nurtured his love for the indigenous culture.</a:t>
            </a:r>
          </a:p>
          <a:p>
            <a:pPr rtl="0" lvl="0" indent="-4064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000000"/>
                </a:solidFill>
              </a:rPr>
              <a:t>Simple, everyday life of the middle class workers in Mexico, specifically flower vendors.</a:t>
            </a:r>
          </a:p>
          <a:p>
            <a:pPr rtl="0" lvl="0" indent="-4064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000000"/>
                </a:solidFill>
              </a:rPr>
              <a:t>Wife Frida Kahlo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About his Arts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He wanted to make art that reflect the lives of working class and native people of Mexico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 </a:t>
            </a:r>
            <a:r>
              <a:rPr lang="en">
                <a:solidFill>
                  <a:srgbClr val="000000"/>
                </a:solidFill>
              </a:rPr>
              <a:t>1913 -1917 his arts are cubist (a type of abstract art usually based on shapes or objects rather than pictures or scenes)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By 1918 he was producing pencil sketches of the highest quality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1921 he learning techniques of fresco (paint is applied to wet plaster) and mural painting (arts paint on wall)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Political Beliefs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 In 1922, Rivera joined the Mexican Communist Party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Because of his political belief many people hated him/his art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" Man at the crossroad"</a:t>
            </a:r>
          </a:p>
        </p:txBody>
      </p:sp>
      <p:sp>
        <p:nvSpPr>
          <p:cNvPr id="66" name="Shape 66"/>
          <p:cNvSpPr/>
          <p:nvPr/>
        </p:nvSpPr>
        <p:spPr>
          <a:xfrm>
            <a:off y="1870437" x="0"/>
            <a:ext cy="3733872" cx="8946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7" name="Shape 67"/>
          <p:cNvSpPr txBox="1"/>
          <p:nvPr/>
        </p:nvSpPr>
        <p:spPr>
          <a:xfrm>
            <a:off y="5680800" x="250175"/>
            <a:ext cy="1177199" cx="75939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/>
              <a:t>Famous US mural in Radio City at the Rockefeller Center in New York </a:t>
            </a:r>
          </a:p>
          <a:p>
            <a:pPr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/>
              <a:t>The mural was destroyed  because it portrayed Lenin, the first leader of the Soviet Union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>
            <a:off y="498325" x="145225"/>
            <a:ext cy="6054992" cx="617905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 txBox="1"/>
          <p:nvPr/>
        </p:nvSpPr>
        <p:spPr>
          <a:xfrm>
            <a:off y="380650" x="6324278"/>
            <a:ext cy="4827299" cx="2668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  <a:r>
              <a:rPr b="1" sz="3000" lang="en">
                <a:solidFill>
                  <a:srgbClr val="FFFFFF"/>
                </a:solidFill>
              </a:rPr>
              <a:t>"The Flower Carrier"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-157050" x="265250"/>
            <a:ext cy="1975799" cx="3378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Cubist Art</a:t>
            </a:r>
          </a:p>
        </p:txBody>
      </p:sp>
      <p:sp>
        <p:nvSpPr>
          <p:cNvPr id="79" name="Shape 79"/>
          <p:cNvSpPr/>
          <p:nvPr/>
        </p:nvSpPr>
        <p:spPr>
          <a:xfrm>
            <a:off y="937737" x="5130887"/>
            <a:ext cy="4000500" cx="32099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y="274637" x="3874932"/>
            <a:ext cy="6419375" cx="515357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1" name="Shape 81"/>
          <p:cNvSpPr txBox="1"/>
          <p:nvPr/>
        </p:nvSpPr>
        <p:spPr>
          <a:xfrm>
            <a:off y="1931674" x="144349"/>
            <a:ext cy="1236299" cx="3620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600" lang="en">
                <a:solidFill>
                  <a:srgbClr val="222222"/>
                </a:solidFill>
              </a:rPr>
              <a:t>Dos mujeres, 1914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